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61" r:id="rId2"/>
  </p:sldIdLst>
  <p:sldSz cx="7775575" cy="1090771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773"/>
    <a:srgbClr val="89C163"/>
    <a:srgbClr val="9ECB7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4686" autoAdjust="0"/>
  </p:normalViewPr>
  <p:slideViewPr>
    <p:cSldViewPr snapToGrid="0" snapToObjects="1">
      <p:cViewPr varScale="1">
        <p:scale>
          <a:sx n="70" d="100"/>
          <a:sy n="70" d="100"/>
        </p:scale>
        <p:origin x="3384" y="72"/>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996"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2A46B80E-595C-4BDE-A4E0-9737351B4A54}"/>
              </a:ext>
            </a:extLst>
          </p:cNvPr>
          <p:cNvSpPr>
            <a:spLocks noGrp="1"/>
          </p:cNvSpPr>
          <p:nvPr>
            <p:ph type="hdr" sz="quarter"/>
          </p:nvPr>
        </p:nvSpPr>
        <p:spPr>
          <a:xfrm>
            <a:off x="0" y="1"/>
            <a:ext cx="2945659" cy="497520"/>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AA45714D-537F-495B-9C67-7DF7FCC8D057}"/>
              </a:ext>
            </a:extLst>
          </p:cNvPr>
          <p:cNvSpPr>
            <a:spLocks noGrp="1"/>
          </p:cNvSpPr>
          <p:nvPr>
            <p:ph type="dt" sz="quarter" idx="1"/>
          </p:nvPr>
        </p:nvSpPr>
        <p:spPr>
          <a:xfrm>
            <a:off x="3850443" y="1"/>
            <a:ext cx="2945659" cy="497520"/>
          </a:xfrm>
          <a:prstGeom prst="rect">
            <a:avLst/>
          </a:prstGeom>
        </p:spPr>
        <p:txBody>
          <a:bodyPr vert="horz" lIns="91001" tIns="45501" rIns="91001" bIns="45501" rtlCol="0"/>
          <a:lstStyle>
            <a:lvl1pPr algn="r">
              <a:defRPr sz="1200"/>
            </a:lvl1pPr>
          </a:lstStyle>
          <a:p>
            <a:fld id="{7F410DD1-6C62-4FFB-93F6-4739C5AF6EE9}" type="datetimeFigureOut">
              <a:rPr kumimoji="1" lang="ja-JP" altLang="en-US" smtClean="0"/>
              <a:t>2017/11/27</a:t>
            </a:fld>
            <a:endParaRPr kumimoji="1" lang="ja-JP" altLang="en-US"/>
          </a:p>
        </p:txBody>
      </p:sp>
      <p:sp>
        <p:nvSpPr>
          <p:cNvPr id="4" name="フッター プレースホルダー 3">
            <a:extLst>
              <a:ext uri="{FF2B5EF4-FFF2-40B4-BE49-F238E27FC236}">
                <a16:creationId xmlns="" xmlns:a16="http://schemas.microsoft.com/office/drawing/2014/main" id="{E39B7206-C9E3-470C-BB2F-D70654212B58}"/>
              </a:ext>
            </a:extLst>
          </p:cNvPr>
          <p:cNvSpPr>
            <a:spLocks noGrp="1"/>
          </p:cNvSpPr>
          <p:nvPr>
            <p:ph type="ftr" sz="quarter" idx="2"/>
          </p:nvPr>
        </p:nvSpPr>
        <p:spPr>
          <a:xfrm>
            <a:off x="0" y="9429118"/>
            <a:ext cx="2945659" cy="497520"/>
          </a:xfrm>
          <a:prstGeom prst="rect">
            <a:avLst/>
          </a:prstGeom>
        </p:spPr>
        <p:txBody>
          <a:bodyPr vert="horz" lIns="91001" tIns="45501" rIns="91001" bIns="45501"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ADE814BB-762D-4528-9786-E3A6BFF36E91}"/>
              </a:ext>
            </a:extLst>
          </p:cNvPr>
          <p:cNvSpPr>
            <a:spLocks noGrp="1"/>
          </p:cNvSpPr>
          <p:nvPr>
            <p:ph type="sldNum" sz="quarter" idx="3"/>
          </p:nvPr>
        </p:nvSpPr>
        <p:spPr>
          <a:xfrm>
            <a:off x="3850443" y="9429118"/>
            <a:ext cx="2945659" cy="497520"/>
          </a:xfrm>
          <a:prstGeom prst="rect">
            <a:avLst/>
          </a:prstGeom>
        </p:spPr>
        <p:txBody>
          <a:bodyPr vert="horz" lIns="91001" tIns="45501" rIns="91001" bIns="45501" rtlCol="0" anchor="b"/>
          <a:lstStyle>
            <a:lvl1pPr algn="r">
              <a:defRPr sz="1200"/>
            </a:lvl1pPr>
          </a:lstStyle>
          <a:p>
            <a:fld id="{5F7616B1-C167-4289-A7E0-E726AAE4EB45}" type="slidenum">
              <a:rPr kumimoji="1" lang="ja-JP" altLang="en-US" smtClean="0"/>
              <a:t>‹#›</a:t>
            </a:fld>
            <a:endParaRPr kumimoji="1" lang="ja-JP" altLang="en-US"/>
          </a:p>
        </p:txBody>
      </p:sp>
    </p:spTree>
    <p:extLst>
      <p:ext uri="{BB962C8B-B14F-4D97-AF65-F5344CB8AC3E}">
        <p14:creationId xmlns:p14="http://schemas.microsoft.com/office/powerpoint/2010/main" val="233906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B28348A2-90B3-45BC-B981-D553A109C525}" type="datetimeFigureOut">
              <a:rPr kumimoji="1" lang="ja-JP" altLang="en-US" smtClean="0"/>
              <a:t>2017/11/27</a:t>
            </a:fld>
            <a:endParaRPr kumimoji="1" lang="ja-JP" altLang="en-US"/>
          </a:p>
        </p:txBody>
      </p:sp>
      <p:sp>
        <p:nvSpPr>
          <p:cNvPr id="4" name="スライド イメージ プレースホルダー 3"/>
          <p:cNvSpPr>
            <a:spLocks noGrp="1" noRot="1" noChangeAspect="1"/>
          </p:cNvSpPr>
          <p:nvPr>
            <p:ph type="sldImg" idx="2"/>
          </p:nvPr>
        </p:nvSpPr>
        <p:spPr>
          <a:xfrm>
            <a:off x="2205038" y="1241425"/>
            <a:ext cx="2387600" cy="3349625"/>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8AE8B89A-9CFE-4FEB-B880-DE6B58863838}" type="slidenum">
              <a:rPr kumimoji="1" lang="ja-JP" altLang="en-US" smtClean="0"/>
              <a:t>‹#›</a:t>
            </a:fld>
            <a:endParaRPr kumimoji="1" lang="ja-JP" altLang="en-US"/>
          </a:p>
        </p:txBody>
      </p:sp>
    </p:spTree>
    <p:extLst>
      <p:ext uri="{BB962C8B-B14F-4D97-AF65-F5344CB8AC3E}">
        <p14:creationId xmlns:p14="http://schemas.microsoft.com/office/powerpoint/2010/main" val="1675014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E8B89A-9CFE-4FEB-B880-DE6B58863838}" type="slidenum">
              <a:rPr kumimoji="1" lang="ja-JP" altLang="en-US" smtClean="0"/>
              <a:t>1</a:t>
            </a:fld>
            <a:endParaRPr kumimoji="1" lang="ja-JP" altLang="en-US"/>
          </a:p>
        </p:txBody>
      </p:sp>
    </p:spTree>
    <p:extLst>
      <p:ext uri="{BB962C8B-B14F-4D97-AF65-F5344CB8AC3E}">
        <p14:creationId xmlns:p14="http://schemas.microsoft.com/office/powerpoint/2010/main" val="38230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0" y="0"/>
            <a:ext cx="7775575" cy="7056438"/>
          </a:xfrm>
          <a:solidFill>
            <a:schemeClr val="bg2"/>
          </a:solidFill>
        </p:spPr>
        <p:txBody>
          <a:bodyPr anchor="ctr" anchorCtr="1"/>
          <a:lstStyle>
            <a:lvl1pPr>
              <a:defRPr>
                <a:solidFill>
                  <a:srgbClr val="FF0000"/>
                </a:solidFill>
              </a:defRPr>
            </a:lvl1pPr>
          </a:lstStyle>
          <a:p>
            <a:r>
              <a:rPr kumimoji="1" lang="ja-JP" altLang="en-US"/>
              <a:t>写真を変更する</a:t>
            </a:r>
            <a:endParaRPr kumimoji="1" lang="ja-JP" altLang="en-US" dirty="0"/>
          </a:p>
        </p:txBody>
      </p:sp>
      <p:sp>
        <p:nvSpPr>
          <p:cNvPr id="10" name="図プレースホルダー 9"/>
          <p:cNvSpPr>
            <a:spLocks noGrp="1"/>
          </p:cNvSpPr>
          <p:nvPr>
            <p:ph type="pic" sz="quarter" idx="11" hasCustomPrompt="1"/>
          </p:nvPr>
        </p:nvSpPr>
        <p:spPr>
          <a:xfrm>
            <a:off x="655547" y="8057072"/>
            <a:ext cx="1897871" cy="2156065"/>
          </a:xfrm>
          <a:solidFill>
            <a:schemeClr val="bg2"/>
          </a:solidFill>
        </p:spPr>
        <p:txBody>
          <a:bodyPr anchor="ctr" anchorCtr="1">
            <a:normAutofit/>
          </a:bodyPr>
          <a:lstStyle>
            <a:lvl1pPr>
              <a:defRPr sz="1500">
                <a:solidFill>
                  <a:srgbClr val="FF0000"/>
                </a:solidFill>
              </a:defRPr>
            </a:lvl1pPr>
          </a:lstStyle>
          <a:p>
            <a:r>
              <a:rPr kumimoji="1" lang="ja-JP" altLang="en-US" dirty="0"/>
              <a:t>写真</a:t>
            </a:r>
            <a:r>
              <a:rPr kumimoji="1" lang="ja-JP" altLang="en-US"/>
              <a:t>を変更する</a:t>
            </a:r>
            <a:endParaRPr kumimoji="1" lang="ja-JP" altLang="en-US" dirty="0"/>
          </a:p>
        </p:txBody>
      </p:sp>
    </p:spTree>
    <p:extLst>
      <p:ext uri="{BB962C8B-B14F-4D97-AF65-F5344CB8AC3E}">
        <p14:creationId xmlns:p14="http://schemas.microsoft.com/office/powerpoint/2010/main" val="19461389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1B5308FD-CA19-A84D-A93D-50FF369ED887}" type="datetimeFigureOut">
              <a:rPr kumimoji="1" lang="ja-JP" altLang="en-US" smtClean="0"/>
              <a:t>2017/11/27</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554BE81F-EBC3-EC40-9FA8-579FBD5A4488}" type="slidenum">
              <a:rPr kumimoji="1" lang="ja-JP" altLang="en-US" smtClean="0"/>
              <a:t>‹#›</a:t>
            </a:fld>
            <a:endParaRPr kumimoji="1" lang="ja-JP" altLang="en-US"/>
          </a:p>
        </p:txBody>
      </p:sp>
    </p:spTree>
    <p:extLst>
      <p:ext uri="{BB962C8B-B14F-4D97-AF65-F5344CB8AC3E}">
        <p14:creationId xmlns:p14="http://schemas.microsoft.com/office/powerpoint/2010/main" val="60424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 xmlns:a16="http://schemas.microsoft.com/office/drawing/2014/main" id="{D8EC1277-F7FF-4E6B-B3EB-E91E1ECC1830}"/>
              </a:ext>
            </a:extLst>
          </p:cNvPr>
          <p:cNvPicPr>
            <a:picLocks noChangeAspect="1"/>
          </p:cNvPicPr>
          <p:nvPr/>
        </p:nvPicPr>
        <p:blipFill>
          <a:blip r:embed="rId3"/>
          <a:stretch>
            <a:fillRect/>
          </a:stretch>
        </p:blipFill>
        <p:spPr>
          <a:xfrm>
            <a:off x="5102594" y="2428512"/>
            <a:ext cx="2190942" cy="1197676"/>
          </a:xfrm>
          <a:prstGeom prst="rect">
            <a:avLst/>
          </a:prstGeom>
        </p:spPr>
      </p:pic>
      <p:sp>
        <p:nvSpPr>
          <p:cNvPr id="5" name="正方形/長方形 4"/>
          <p:cNvSpPr/>
          <p:nvPr/>
        </p:nvSpPr>
        <p:spPr>
          <a:xfrm>
            <a:off x="206323" y="9789709"/>
            <a:ext cx="7371093" cy="830997"/>
          </a:xfrm>
          <a:prstGeom prst="rect">
            <a:avLst/>
          </a:prstGeom>
          <a:solidFill>
            <a:srgbClr val="89C163"/>
          </a:solidFill>
        </p:spPr>
        <p:txBody>
          <a:bodyPr wrap="square" anchor="ctr">
            <a:spAutoFit/>
          </a:bodyPr>
          <a:lstStyle/>
          <a:p>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主催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：株式会社プルーデント・ファイナンシャル・パートナーズ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協賛</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：楽天証券株式</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会社</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企画：みすずユナイテッド幕張ベイタウン店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千葉市美浜区打瀬</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2-12</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パティオス</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番街</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階　</a:t>
            </a:r>
            <a:r>
              <a:rPr lang="ja-JP" altLang="en-US" sz="105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://lobofp.jp/</a:t>
            </a:r>
          </a:p>
        </p:txBody>
      </p:sp>
      <p:sp>
        <p:nvSpPr>
          <p:cNvPr id="6" name="正方形/長方形 5"/>
          <p:cNvSpPr/>
          <p:nvPr/>
        </p:nvSpPr>
        <p:spPr>
          <a:xfrm>
            <a:off x="1674890" y="8105021"/>
            <a:ext cx="5852922" cy="1615827"/>
          </a:xfrm>
          <a:prstGeom prst="rect">
            <a:avLst/>
          </a:prstGeom>
        </p:spPr>
        <p:txBody>
          <a:bodyPr wrap="square">
            <a:spAutoFit/>
          </a:bodyPr>
          <a:lstStyle/>
          <a:p>
            <a:pPr algn="just"/>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1986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年山一証券入社。一貫してリテール営業畑を歩み、山一証券廃業後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1998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年から</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AIU</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保険ソリシター、メリルリンチ日本証券支店幹部を経て東京スター銀行にてリテール営業部門（全支店）を統括し銀行のリテールのお客様に金融サービスを企画、提供する。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年日興アセットマネジメント（運用会社）ではシニアマネジャーとして銀行本部を担当し、数多くの顧客セミナーおよび投資信託運用報告会を実施する（年間</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年から</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PWM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日本証券（前</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LPL</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日本証券、</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IFA</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ビジネス専業の証券会社）にて執行役員営業推進部長として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IFA</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ビジネスに従事する。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月より現職。証券会社、外資系証券会社、保険会社、銀行、運用会社、</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IFA</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専業証券会社の勤務経験から金融業界の裏表を本音でお話しいたします。</a:t>
            </a:r>
          </a:p>
        </p:txBody>
      </p:sp>
      <p:sp>
        <p:nvSpPr>
          <p:cNvPr id="7" name="正方形/長方形 6"/>
          <p:cNvSpPr/>
          <p:nvPr/>
        </p:nvSpPr>
        <p:spPr>
          <a:xfrm>
            <a:off x="2588641" y="7621506"/>
            <a:ext cx="4519186" cy="523220"/>
          </a:xfrm>
          <a:prstGeom prst="rect">
            <a:avLst/>
          </a:prstGeom>
        </p:spPr>
        <p:txBody>
          <a:bodyPr wrap="none">
            <a:spAutoFit/>
          </a:bodyPr>
          <a:lstStyle/>
          <a:p>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株式会社プルーデント・ファイナンシャル・パートナーズ</a:t>
            </a:r>
            <a:endParaRPr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専務取締役　平川　雅樹</a:t>
            </a:r>
          </a:p>
        </p:txBody>
      </p:sp>
      <p:sp>
        <p:nvSpPr>
          <p:cNvPr id="8" name="正方形/長方形 7"/>
          <p:cNvSpPr/>
          <p:nvPr/>
        </p:nvSpPr>
        <p:spPr>
          <a:xfrm>
            <a:off x="1798997" y="7632843"/>
            <a:ext cx="803850" cy="461665"/>
          </a:xfrm>
          <a:prstGeom prst="rect">
            <a:avLst/>
          </a:prstGeom>
        </p:spPr>
        <p:txBody>
          <a:bodyPr wrap="square">
            <a:spAutoFit/>
          </a:bodyPr>
          <a:lstStyle/>
          <a:p>
            <a:r>
              <a:rPr lang="ja-JP" altLang="en-US" sz="2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講師</a:t>
            </a:r>
          </a:p>
        </p:txBody>
      </p:sp>
      <p:sp>
        <p:nvSpPr>
          <p:cNvPr id="15" name="正方形/長方形 14"/>
          <p:cNvSpPr/>
          <p:nvPr/>
        </p:nvSpPr>
        <p:spPr>
          <a:xfrm>
            <a:off x="83621" y="1417350"/>
            <a:ext cx="7506678" cy="5325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txBody>
          <a:bodyPr wrap="none" anchor="b">
            <a:normAutofit/>
          </a:bodyPr>
          <a:lstStyle/>
          <a:p>
            <a:pPr algn="ctr"/>
            <a:r>
              <a:rPr lang="ja-JP" altLang="en-US" sz="2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a:t>
            </a:r>
            <a:r>
              <a:rPr lang="ja-JP" altLang="en-US" sz="2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が語る資産運用の極意と</a:t>
            </a:r>
            <a:r>
              <a:rPr lang="ja-JP" altLang="en-US" sz="2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裏話」ベイタウンで開催決定</a:t>
            </a:r>
            <a:endParaRPr lang="en-US" altLang="ja-JP" sz="2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907632" y="4178500"/>
            <a:ext cx="4566123" cy="1343312"/>
          </a:xfrm>
          <a:prstGeom prst="rect">
            <a:avLst/>
          </a:prstGeom>
        </p:spPr>
        <p:txBody>
          <a:bodyPr wrap="none" anchor="b">
            <a:normAutofit/>
          </a:bodyPr>
          <a:lstStyle/>
          <a:p>
            <a:r>
              <a:rPr lang="ja-JP" altLang="en-US" sz="4400" b="1" i="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20</a:t>
            </a:r>
            <a:r>
              <a:rPr lang="en-US" altLang="ja-JP" sz="4400" b="1" i="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4400" b="1" i="1" dirty="0" err="1"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6600" b="1" i="1" spc="-300"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12.17</a:t>
            </a:r>
            <a:endParaRPr lang="en-US" altLang="ja-JP" sz="6600" b="1" i="1" spc="-3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円/楕円 16"/>
          <p:cNvSpPr/>
          <p:nvPr/>
        </p:nvSpPr>
        <p:spPr>
          <a:xfrm>
            <a:off x="4637730" y="4811812"/>
            <a:ext cx="1373792" cy="5626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 xmlns:a16="http://schemas.microsoft.com/office/drawing/2014/main" id="{84B9B00F-3635-4160-B6D1-178EBA7B4BF8}"/>
              </a:ext>
            </a:extLst>
          </p:cNvPr>
          <p:cNvSpPr/>
          <p:nvPr/>
        </p:nvSpPr>
        <p:spPr>
          <a:xfrm>
            <a:off x="206324" y="2086027"/>
            <a:ext cx="4937315" cy="2492990"/>
          </a:xfrm>
          <a:prstGeom prst="rect">
            <a:avLst/>
          </a:prstGeom>
        </p:spPr>
        <p:txBody>
          <a:bodyPr wrap="square">
            <a:spAutoFit/>
          </a:bodyPr>
          <a:lstStyle/>
          <a:p>
            <a:pPr algn="just"/>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以下</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の項目に当てはまる方は、ぜひご参加</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下さい</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これから資産運用を始めようと思っている方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□つい金融機関のおすすめ商品を購入して結果の伴っていない方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□ネット証券で口座を開いたが、次の一手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にお</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困</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りの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□ご自分がお持ちの商品内容がよく理解出来ていない方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□個人型確定拠出年金（</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iDeCo</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NISA</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について勉強したい方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□テーマ型投資信託</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MLP</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メディカル等）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□毎月分配型投信をお持ちの方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□外国債券、バランス型投資信託を購入したのに、</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思ったほど利益の出ていない方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□税制優遇メリットを最大限に活用したい方、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今まで活用できていない方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a:extLst>
              <a:ext uri="{FF2B5EF4-FFF2-40B4-BE49-F238E27FC236}">
                <a16:creationId xmlns="" xmlns:a16="http://schemas.microsoft.com/office/drawing/2014/main" id="{65FB589C-2B32-4D97-948F-EA9BA7EE146C}"/>
              </a:ext>
            </a:extLst>
          </p:cNvPr>
          <p:cNvSpPr/>
          <p:nvPr/>
        </p:nvSpPr>
        <p:spPr>
          <a:xfrm>
            <a:off x="213249" y="6825649"/>
            <a:ext cx="7364169" cy="64633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参加</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ご希望の方</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電話</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メール、ＷＥＢ（お問合せフォーム）にて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氏名</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②電話番号③マンション名④同伴者氏名　をお知らせください。</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電話：</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043-376-1853</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メール</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misuzubay@htk.ne.jp</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 xmlns:a16="http://schemas.microsoft.com/office/drawing/2014/main" id="{7155C73F-556A-44AD-B0CF-49CF7962A21F}"/>
              </a:ext>
            </a:extLst>
          </p:cNvPr>
          <p:cNvSpPr txBox="1"/>
          <p:nvPr/>
        </p:nvSpPr>
        <p:spPr>
          <a:xfrm>
            <a:off x="213249" y="6098886"/>
            <a:ext cx="7491586" cy="646331"/>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プルーデント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ファイナ</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ン</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シャル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・パートナーズは、どの金融機関の系列にも属さない立場から</a:t>
            </a:r>
            <a:b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資産</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運用を提案する、独立した金融商品取引業者です。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セミナー</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では投資の基本から「資産運用の極意」や「金融業界の裏話」をお伝えします！！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 xmlns:a16="http://schemas.microsoft.com/office/drawing/2014/main" id="{D28175D4-31F9-4205-812B-C97DC88839A1}"/>
              </a:ext>
            </a:extLst>
          </p:cNvPr>
          <p:cNvGrpSpPr/>
          <p:nvPr/>
        </p:nvGrpSpPr>
        <p:grpSpPr>
          <a:xfrm>
            <a:off x="442731" y="286786"/>
            <a:ext cx="7085081" cy="615231"/>
            <a:chOff x="387129" y="161721"/>
            <a:chExt cx="7085081" cy="615231"/>
          </a:xfrm>
        </p:grpSpPr>
        <p:pic>
          <p:nvPicPr>
            <p:cNvPr id="3" name="図 2">
              <a:extLst>
                <a:ext uri="{FF2B5EF4-FFF2-40B4-BE49-F238E27FC236}">
                  <a16:creationId xmlns="" xmlns:a16="http://schemas.microsoft.com/office/drawing/2014/main" id="{81D30097-0484-4462-ADF2-A06839977A4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268" b="67038" l="250" r="48417"/>
                      </a14:imgEffect>
                    </a14:imgLayer>
                  </a14:imgProps>
                </a:ext>
              </a:extLst>
            </a:blip>
            <a:srcRect t="43422" r="85610" b="34409"/>
            <a:stretch/>
          </p:blipFill>
          <p:spPr>
            <a:xfrm>
              <a:off x="387129" y="161721"/>
              <a:ext cx="704051" cy="567632"/>
            </a:xfrm>
            <a:prstGeom prst="rect">
              <a:avLst/>
            </a:prstGeom>
          </p:spPr>
        </p:pic>
        <p:sp>
          <p:nvSpPr>
            <p:cNvPr id="22" name="テキスト ボックス 21">
              <a:extLst>
                <a:ext uri="{FF2B5EF4-FFF2-40B4-BE49-F238E27FC236}">
                  <a16:creationId xmlns="" xmlns:a16="http://schemas.microsoft.com/office/drawing/2014/main" id="{A77D08BF-FC3F-4FB9-A2E6-E893408CB792}"/>
                </a:ext>
              </a:extLst>
            </p:cNvPr>
            <p:cNvSpPr txBox="1"/>
            <p:nvPr/>
          </p:nvSpPr>
          <p:spPr>
            <a:xfrm>
              <a:off x="958695" y="192177"/>
              <a:ext cx="2154960"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楽天証券</a:t>
              </a:r>
              <a:r>
                <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6" name="図 25">
              <a:extLst>
                <a:ext uri="{FF2B5EF4-FFF2-40B4-BE49-F238E27FC236}">
                  <a16:creationId xmlns="" xmlns:a16="http://schemas.microsoft.com/office/drawing/2014/main" id="{8B4D469E-9423-4A14-9431-C78DAC443E40}"/>
                </a:ext>
              </a:extLst>
            </p:cNvPr>
            <p:cNvPicPr>
              <a:picLocks noChangeAspect="1"/>
            </p:cNvPicPr>
            <p:nvPr/>
          </p:nvPicPr>
          <p:blipFill>
            <a:blip r:embed="rId6"/>
            <a:stretch>
              <a:fillRect/>
            </a:stretch>
          </p:blipFill>
          <p:spPr>
            <a:xfrm>
              <a:off x="3043191" y="199392"/>
              <a:ext cx="1270054" cy="438837"/>
            </a:xfrm>
            <a:prstGeom prst="rect">
              <a:avLst/>
            </a:prstGeom>
          </p:spPr>
        </p:pic>
        <p:sp>
          <p:nvSpPr>
            <p:cNvPr id="27" name="テキスト ボックス 26">
              <a:extLst>
                <a:ext uri="{FF2B5EF4-FFF2-40B4-BE49-F238E27FC236}">
                  <a16:creationId xmlns="" xmlns:a16="http://schemas.microsoft.com/office/drawing/2014/main" id="{F30DE2CB-FD18-473B-A362-4D2624F341F0}"/>
                </a:ext>
              </a:extLst>
            </p:cNvPr>
            <p:cNvSpPr txBox="1"/>
            <p:nvPr/>
          </p:nvSpPr>
          <p:spPr>
            <a:xfrm>
              <a:off x="4332110" y="190193"/>
              <a:ext cx="3140100" cy="584775"/>
            </a:xfrm>
            <a:prstGeom prst="rect">
              <a:avLst/>
            </a:prstGeom>
            <a:noFill/>
          </p:spPr>
          <p:txBody>
            <a:bodyPr wrap="square" rtlCol="0">
              <a:spAutoFit/>
            </a:bodyPr>
            <a:lstStyle/>
            <a:p>
              <a:r>
                <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コ</a:t>
              </a:r>
              <a:r>
                <a:rPr kumimoji="1"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ラ</a:t>
              </a:r>
              <a:r>
                <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ボ</a:t>
              </a:r>
              <a:r>
                <a:rPr kumimoji="1"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セ</a:t>
              </a:r>
              <a:r>
                <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ミ</a:t>
              </a:r>
              <a:r>
                <a:rPr kumimoji="1"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ナ</a:t>
              </a:r>
              <a:r>
                <a:rPr kumimoji="1" lang="ja-JP" altLang="en-US" sz="3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ー</a:t>
              </a:r>
            </a:p>
          </p:txBody>
        </p:sp>
      </p:grpSp>
      <p:sp>
        <p:nvSpPr>
          <p:cNvPr id="40" name="正方形/長方形 39">
            <a:extLst>
              <a:ext uri="{FF2B5EF4-FFF2-40B4-BE49-F238E27FC236}">
                <a16:creationId xmlns="" xmlns:a16="http://schemas.microsoft.com/office/drawing/2014/main" id="{9BB36582-8E70-496F-8544-8DB40E907AFA}"/>
              </a:ext>
            </a:extLst>
          </p:cNvPr>
          <p:cNvSpPr/>
          <p:nvPr/>
        </p:nvSpPr>
        <p:spPr>
          <a:xfrm>
            <a:off x="70739" y="927544"/>
            <a:ext cx="7634096" cy="523220"/>
          </a:xfrm>
          <a:prstGeom prst="rect">
            <a:avLst/>
          </a:prstGeom>
        </p:spPr>
        <p:txBody>
          <a:bodyPr wrap="square">
            <a:normAutofit/>
          </a:bodyPr>
          <a:lstStyle/>
          <a:p>
            <a:pPr algn="ctr"/>
            <a:r>
              <a:rPr lang="ja-JP" altLang="en-US" sz="2500" b="1" dirty="0" smtClean="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資産</a:t>
            </a:r>
            <a:r>
              <a:rPr lang="ja-JP" altLang="en-US" sz="2500" b="1" dirty="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運用</a:t>
            </a:r>
            <a:r>
              <a:rPr lang="ja-JP" altLang="en-US" sz="2500" b="1" dirty="0" smtClean="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セミナー　 </a:t>
            </a:r>
            <a:r>
              <a:rPr lang="ja-JP" altLang="en-US" sz="2500" b="1" dirty="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千葉幕</a:t>
            </a:r>
            <a:r>
              <a:rPr lang="ja-JP" altLang="en-US" sz="2500" b="1" dirty="0" smtClean="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張地区初開催</a:t>
            </a:r>
            <a:r>
              <a:rPr lang="en-US" altLang="ja-JP" sz="2500" b="1" dirty="0" smtClean="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rPr>
              <a:t>!</a:t>
            </a:r>
          </a:p>
          <a:p>
            <a:pPr algn="ctr"/>
            <a:endParaRPr lang="en-US" altLang="ja-JP" sz="2500" b="1" dirty="0" smtClean="0">
              <a:effectLst>
                <a:glow rad="127000">
                  <a:schemeClr val="accent1">
                    <a:lumMod val="40000"/>
                    <a:lumOff val="6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 xmlns:a16="http://schemas.microsoft.com/office/drawing/2014/main" id="{50692A71-7386-41AE-863E-AE75E8CB0595}"/>
              </a:ext>
            </a:extLst>
          </p:cNvPr>
          <p:cNvPicPr>
            <a:picLocks noChangeAspect="1"/>
          </p:cNvPicPr>
          <p:nvPr/>
        </p:nvPicPr>
        <p:blipFill rotWithShape="1">
          <a:blip r:embed="rId7"/>
          <a:srcRect l="18914" t="6020" r="29461"/>
          <a:stretch/>
        </p:blipFill>
        <p:spPr>
          <a:xfrm>
            <a:off x="135505" y="7696727"/>
            <a:ext cx="1539385" cy="1868234"/>
          </a:xfrm>
          <a:prstGeom prst="rect">
            <a:avLst/>
          </a:prstGeom>
        </p:spPr>
      </p:pic>
      <p:graphicFrame>
        <p:nvGraphicFramePr>
          <p:cNvPr id="4" name="表 3">
            <a:extLst>
              <a:ext uri="{FF2B5EF4-FFF2-40B4-BE49-F238E27FC236}">
                <a16:creationId xmlns="" xmlns:a16="http://schemas.microsoft.com/office/drawing/2014/main" id="{4B9580F8-7852-4E9C-8C04-0F13B6555616}"/>
              </a:ext>
            </a:extLst>
          </p:cNvPr>
          <p:cNvGraphicFramePr>
            <a:graphicFrameLocks noGrp="1"/>
          </p:cNvGraphicFramePr>
          <p:nvPr>
            <p:extLst>
              <p:ext uri="{D42A27DB-BD31-4B8C-83A1-F6EECF244321}">
                <p14:modId xmlns:p14="http://schemas.microsoft.com/office/powerpoint/2010/main" val="1646491463"/>
              </p:ext>
            </p:extLst>
          </p:nvPr>
        </p:nvGraphicFramePr>
        <p:xfrm>
          <a:off x="213249" y="5307556"/>
          <a:ext cx="7364169" cy="706320"/>
        </p:xfrm>
        <a:graphic>
          <a:graphicData uri="http://schemas.openxmlformats.org/drawingml/2006/table">
            <a:tbl>
              <a:tblPr firstRow="1" bandRow="1">
                <a:tableStyleId>{5C22544A-7EE6-4342-B048-85BDC9FD1C3A}</a:tableStyleId>
              </a:tblPr>
              <a:tblGrid>
                <a:gridCol w="1852788">
                  <a:extLst>
                    <a:ext uri="{9D8B030D-6E8A-4147-A177-3AD203B41FA5}">
                      <a16:colId xmlns="" xmlns:a16="http://schemas.microsoft.com/office/drawing/2014/main" val="3843816933"/>
                    </a:ext>
                  </a:extLst>
                </a:gridCol>
                <a:gridCol w="4425548">
                  <a:extLst>
                    <a:ext uri="{9D8B030D-6E8A-4147-A177-3AD203B41FA5}">
                      <a16:colId xmlns="" xmlns:a16="http://schemas.microsoft.com/office/drawing/2014/main" val="405419406"/>
                    </a:ext>
                  </a:extLst>
                </a:gridCol>
                <a:gridCol w="1085833">
                  <a:extLst>
                    <a:ext uri="{9D8B030D-6E8A-4147-A177-3AD203B41FA5}">
                      <a16:colId xmlns="" xmlns:a16="http://schemas.microsoft.com/office/drawing/2014/main" val="4249485070"/>
                    </a:ext>
                  </a:extLst>
                </a:gridCol>
              </a:tblGrid>
              <a:tr h="265846">
                <a:tc>
                  <a:txBody>
                    <a:bodyPr/>
                    <a:lstStyle/>
                    <a:p>
                      <a:pPr algn="ct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開催時間</a:t>
                      </a:r>
                    </a:p>
                  </a:txBody>
                  <a:tcPr anchor="b"/>
                </a:tc>
                <a:tc>
                  <a:txBody>
                    <a:bodyPr/>
                    <a:lstStyle/>
                    <a:p>
                      <a:pPr algn="ct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開催場所</a:t>
                      </a:r>
                    </a:p>
                  </a:txBody>
                  <a:tcPr anchor="b"/>
                </a:tc>
                <a:tc>
                  <a:txBody>
                    <a:bodyPr/>
                    <a:lstStyle/>
                    <a:p>
                      <a:pPr algn="ct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定員</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b"/>
                </a:tc>
                <a:extLst>
                  <a:ext uri="{0D108BD9-81ED-4DB2-BD59-A6C34878D82A}">
                    <a16:rowId xmlns="" xmlns:a16="http://schemas.microsoft.com/office/drawing/2014/main" val="2617630235"/>
                  </a:ext>
                </a:extLst>
              </a:tr>
              <a:tr h="432000">
                <a:tc>
                  <a:txBody>
                    <a:bodyPr/>
                    <a:lstStyle/>
                    <a:p>
                      <a:pPr algn="ctr"/>
                      <a:r>
                        <a:rPr kumimoji="1" lang="en-US" altLang="zh-TW" sz="1100" b="1" dirty="0">
                          <a:latin typeface="メイリオ" panose="020B0604030504040204" pitchFamily="50" charset="-128"/>
                          <a:ea typeface="メイリオ" panose="020B0604030504040204" pitchFamily="50" charset="-128"/>
                          <a:cs typeface="メイリオ" panose="020B0604030504040204" pitchFamily="50" charset="-128"/>
                        </a:rPr>
                        <a:t>13</a:t>
                      </a:r>
                      <a:r>
                        <a:rPr kumimoji="1" lang="zh-TW" altLang="en-US" sz="1100" b="1" dirty="0">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zh-TW" sz="1100" b="1" dirty="0">
                          <a:latin typeface="メイリオ" panose="020B0604030504040204" pitchFamily="50" charset="-128"/>
                          <a:ea typeface="メイリオ" panose="020B0604030504040204" pitchFamily="50" charset="-128"/>
                          <a:cs typeface="メイリオ" panose="020B0604030504040204" pitchFamily="50" charset="-128"/>
                        </a:rPr>
                        <a:t>30</a:t>
                      </a:r>
                      <a:r>
                        <a:rPr kumimoji="1" lang="zh-TW" altLang="en-US" sz="1100" b="1" dirty="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zh-TW" sz="1100" b="1" dirty="0">
                          <a:latin typeface="メイリオ" panose="020B0604030504040204" pitchFamily="50" charset="-128"/>
                          <a:ea typeface="メイリオ" panose="020B0604030504040204" pitchFamily="50" charset="-128"/>
                          <a:cs typeface="メイリオ" panose="020B0604030504040204" pitchFamily="50" charset="-128"/>
                        </a:rPr>
                        <a:t>15</a:t>
                      </a:r>
                      <a:r>
                        <a:rPr kumimoji="1" lang="zh-TW" altLang="en-US" sz="1100" b="1" dirty="0">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zh-TW" sz="1100" b="1" dirty="0">
                          <a:latin typeface="メイリオ" panose="020B0604030504040204" pitchFamily="50" charset="-128"/>
                          <a:ea typeface="メイリオ" panose="020B0604030504040204" pitchFamily="50" charset="-128"/>
                          <a:cs typeface="メイリオ" panose="020B0604030504040204" pitchFamily="50" charset="-128"/>
                        </a:rPr>
                        <a:t>30</a:t>
                      </a:r>
                      <a:r>
                        <a:rPr kumimoji="1" lang="zh-TW" altLang="en-US" sz="1100" b="1" dirty="0">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ミラリオ集会室（</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階洋室）</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baseline="0"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3106578623"/>
                  </a:ext>
                </a:extLst>
              </a:tr>
            </a:tbl>
          </a:graphicData>
        </a:graphic>
      </p:graphicFrame>
      <p:grpSp>
        <p:nvGrpSpPr>
          <p:cNvPr id="43" name="グループ化 42">
            <a:extLst>
              <a:ext uri="{FF2B5EF4-FFF2-40B4-BE49-F238E27FC236}">
                <a16:creationId xmlns="" xmlns:a16="http://schemas.microsoft.com/office/drawing/2014/main" id="{B52CC555-5CA5-4046-A706-1241C6DCFA7B}"/>
              </a:ext>
            </a:extLst>
          </p:cNvPr>
          <p:cNvGrpSpPr/>
          <p:nvPr/>
        </p:nvGrpSpPr>
        <p:grpSpPr>
          <a:xfrm>
            <a:off x="5755305" y="3942531"/>
            <a:ext cx="1298733" cy="1242330"/>
            <a:chOff x="5320569" y="3863681"/>
            <a:chExt cx="1494100" cy="1494098"/>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p:grpSpPr>
        <p:sp>
          <p:nvSpPr>
            <p:cNvPr id="10" name="円/楕円 9"/>
            <p:cNvSpPr/>
            <p:nvPr/>
          </p:nvSpPr>
          <p:spPr>
            <a:xfrm>
              <a:off x="5320569" y="3863681"/>
              <a:ext cx="1494100" cy="149409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474542" y="4205104"/>
              <a:ext cx="1186152" cy="925374"/>
            </a:xfrm>
            <a:prstGeom prst="rect">
              <a:avLst/>
            </a:prstGeom>
            <a:noFill/>
          </p:spPr>
          <p:txBody>
            <a:bodyPr wrap="none">
              <a:spAutoFit/>
            </a:bodyPr>
            <a:lstStyle/>
            <a:p>
              <a:pPr algn="ctr"/>
              <a:r>
                <a:rPr lang="ja-JP" altLang="en-US" sz="2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参加費</a:t>
              </a:r>
              <a:endParaRPr lang="en-US" altLang="ja-JP" sz="2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無料</a:t>
              </a:r>
            </a:p>
          </p:txBody>
        </p:sp>
      </p:grpSp>
    </p:spTree>
    <p:extLst>
      <p:ext uri="{BB962C8B-B14F-4D97-AF65-F5344CB8AC3E}">
        <p14:creationId xmlns:p14="http://schemas.microsoft.com/office/powerpoint/2010/main" val="155330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2343</TotalTime>
  <Words>236</Words>
  <Application>Microsoft Office PowerPoint</Application>
  <PresentationFormat>ユーザー設定</PresentationFormat>
  <Paragraphs>41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Ｐゴシック</vt:lpstr>
      <vt:lpstr>メイリオ</vt:lpstr>
      <vt:lpstr>游ゴシック</vt:lpstr>
      <vt:lpstr>Arial</vt:lpstr>
      <vt:lpstr>Calibri</vt:lpstr>
      <vt:lpstr>Calibri Light</vt:lpstr>
      <vt:lpstr>ホワイト</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鍵山崇司</dc:creator>
  <cp:lastModifiedBy>伊東明夫</cp:lastModifiedBy>
  <cp:revision>138</cp:revision>
  <cp:lastPrinted>2017-11-27T06:58:07Z</cp:lastPrinted>
  <dcterms:created xsi:type="dcterms:W3CDTF">2016-06-22T08:04:44Z</dcterms:created>
  <dcterms:modified xsi:type="dcterms:W3CDTF">2017-11-27T07:14:41Z</dcterms:modified>
</cp:coreProperties>
</file>